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7.JPG" ContentType="image/png"/>
  <Override PartName="/ppt/media/image8.JPG" ContentType="image/png"/>
  <Override PartName="/ppt/media/image9.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2" r:id="rId7"/>
    <p:sldId id="263" r:id="rId8"/>
    <p:sldId id="261" r:id="rId9"/>
    <p:sldId id="264" r:id="rId10"/>
    <p:sldId id="266" r:id="rId11"/>
    <p:sldId id="267" r:id="rId12"/>
    <p:sldId id="269" r:id="rId13"/>
    <p:sldId id="270" r:id="rId14"/>
    <p:sldId id="265" r:id="rId15"/>
    <p:sldId id="268"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94660"/>
  </p:normalViewPr>
  <p:slideViewPr>
    <p:cSldViewPr snapToGrid="0">
      <p:cViewPr varScale="1">
        <p:scale>
          <a:sx n="77" d="100"/>
          <a:sy n="77" d="100"/>
        </p:scale>
        <p:origin x="200" y="8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dirty="0"/>
              <a:t>5/3/19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fr-FR"/>
              <a:t>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5/3/19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5/3/19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9796027F-7875-4030-9381-8BD8C4F21935}" type="datetimeFigureOut">
              <a:rPr lang="en-US" dirty="0"/>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5/3/19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5/3/19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5/3/19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5/3/19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7" name="Date Placeholder 4"/>
          <p:cNvSpPr>
            <a:spLocks noGrp="1"/>
          </p:cNvSpPr>
          <p:nvPr>
            <p:ph type="dt" sz="half" idx="10"/>
          </p:nvPr>
        </p:nvSpPr>
        <p:spPr/>
        <p:txBody>
          <a:bodyPr/>
          <a:lstStyle/>
          <a:p>
            <a:fld id="{4509A250-FF31-4206-8172-F9D3106AACB1}" type="datetimeFigureOut">
              <a:rPr lang="en-US" dirty="0"/>
              <a:t>5/3/19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dirty="0"/>
              <a:t>5/3/19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5/3/19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microsoft.com/office/2017/06/relationships/model3d" Target="../media/model3d1.glb"/><Relationship Id="rId1" Type="http://schemas.openxmlformats.org/officeDocument/2006/relationships/slideLayout" Target="../slideLayouts/slideLayout2.xml"/><Relationship Id="rId6" Type="http://schemas.microsoft.com/office/2017/06/relationships/model3d" Target="../media/model3d3.glb"/><Relationship Id="rId5" Type="http://schemas.openxmlformats.org/officeDocument/2006/relationships/image" Target="../media/image18.png"/><Relationship Id="rId4" Type="http://schemas.microsoft.com/office/2017/06/relationships/model3d" Target="../media/model3d2.glb"/></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twitter.com/MeteoValrose" TargetMode="External"/><Relationship Id="rId2" Type="http://schemas.openxmlformats.org/officeDocument/2006/relationships/hyperlink" Target="https://github.com/MonsieurCo/Projet_CS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alphaModFix amt="76000"/>
            <a:extLst>
              <a:ext uri="{28A0092B-C50C-407E-A947-70E740481C1C}">
                <a14:useLocalDpi xmlns:a14="http://schemas.microsoft.com/office/drawing/2010/main" val="0"/>
              </a:ext>
            </a:extLst>
          </a:blip>
          <a:stretch>
            <a:fillRect/>
          </a:stretch>
        </p:blipFill>
        <p:spPr>
          <a:xfrm>
            <a:off x="190499" y="167269"/>
            <a:ext cx="9790113" cy="6458246"/>
          </a:xfrm>
          <a:prstGeom prst="rect">
            <a:avLst/>
          </a:prstGeom>
        </p:spPr>
      </p:pic>
      <p:sp>
        <p:nvSpPr>
          <p:cNvPr id="2" name="Titre 1">
            <a:extLst>
              <a:ext uri="{FF2B5EF4-FFF2-40B4-BE49-F238E27FC236}">
                <a16:creationId xmlns:a16="http://schemas.microsoft.com/office/drawing/2014/main" id="{5C272326-A48E-4182-B362-6ED93F262892}"/>
              </a:ext>
            </a:extLst>
          </p:cNvPr>
          <p:cNvSpPr>
            <a:spLocks noGrp="1"/>
          </p:cNvSpPr>
          <p:nvPr>
            <p:ph type="ctrTitle"/>
          </p:nvPr>
        </p:nvSpPr>
        <p:spPr/>
        <p:txBody>
          <a:bodyPr/>
          <a:lstStyle/>
          <a:p>
            <a:r>
              <a:rPr lang="fr-FR" dirty="0"/>
              <a:t>Projet Ballon Météo</a:t>
            </a:r>
          </a:p>
        </p:txBody>
      </p:sp>
      <p:sp>
        <p:nvSpPr>
          <p:cNvPr id="3" name="Sous-titre 2">
            <a:extLst>
              <a:ext uri="{FF2B5EF4-FFF2-40B4-BE49-F238E27FC236}">
                <a16:creationId xmlns:a16="http://schemas.microsoft.com/office/drawing/2014/main" id="{200CBDE5-1F6D-4C56-89BB-B9BF5BFCAAC1}"/>
              </a:ext>
            </a:extLst>
          </p:cNvPr>
          <p:cNvSpPr>
            <a:spLocks noGrp="1"/>
          </p:cNvSpPr>
          <p:nvPr>
            <p:ph type="subTitle" idx="1"/>
          </p:nvPr>
        </p:nvSpPr>
        <p:spPr/>
        <p:txBody>
          <a:bodyPr/>
          <a:lstStyle/>
          <a:p>
            <a:r>
              <a:rPr lang="fr-FR" dirty="0"/>
              <a:t>réALISé PAR Cousson Antoine et Brault Yann </a:t>
            </a:r>
          </a:p>
        </p:txBody>
      </p:sp>
    </p:spTree>
    <p:extLst>
      <p:ext uri="{BB962C8B-B14F-4D97-AF65-F5344CB8AC3E}">
        <p14:creationId xmlns:p14="http://schemas.microsoft.com/office/powerpoint/2010/main" val="383386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EDDC75-FA01-4670-85DD-0D9360DEDF39}"/>
              </a:ext>
            </a:extLst>
          </p:cNvPr>
          <p:cNvSpPr>
            <a:spLocks noGrp="1"/>
          </p:cNvSpPr>
          <p:nvPr>
            <p:ph type="title"/>
          </p:nvPr>
        </p:nvSpPr>
        <p:spPr/>
        <p:txBody>
          <a:bodyPr/>
          <a:lstStyle/>
          <a:p>
            <a:r>
              <a:rPr lang="fr-FR" dirty="0"/>
              <a:t>CODE DU SYSTEME</a:t>
            </a:r>
          </a:p>
        </p:txBody>
      </p:sp>
      <p:pic>
        <p:nvPicPr>
          <p:cNvPr id="6" name="Espace réservé du contenu 5">
            <a:extLst>
              <a:ext uri="{FF2B5EF4-FFF2-40B4-BE49-F238E27FC236}">
                <a16:creationId xmlns:a16="http://schemas.microsoft.com/office/drawing/2014/main" id="{7E8A80BF-ACBC-9843-AB15-CA87DC120813}"/>
              </a:ext>
            </a:extLst>
          </p:cNvPr>
          <p:cNvPicPr>
            <a:picLocks noGrp="1" noChangeAspect="1"/>
          </p:cNvPicPr>
          <p:nvPr>
            <p:ph idx="1"/>
          </p:nvPr>
        </p:nvPicPr>
        <p:blipFill>
          <a:blip r:embed="rId2"/>
          <a:stretch>
            <a:fillRect/>
          </a:stretch>
        </p:blipFill>
        <p:spPr>
          <a:xfrm>
            <a:off x="3384468" y="1494398"/>
            <a:ext cx="4763552" cy="5084414"/>
          </a:xfrm>
        </p:spPr>
      </p:pic>
      <p:sp>
        <p:nvSpPr>
          <p:cNvPr id="9" name="ZoneTexte 8">
            <a:extLst>
              <a:ext uri="{FF2B5EF4-FFF2-40B4-BE49-F238E27FC236}">
                <a16:creationId xmlns:a16="http://schemas.microsoft.com/office/drawing/2014/main" id="{FFE3F28F-B8D6-E247-AF8C-F71462A3CD18}"/>
              </a:ext>
            </a:extLst>
          </p:cNvPr>
          <p:cNvSpPr txBox="1"/>
          <p:nvPr/>
        </p:nvSpPr>
        <p:spPr>
          <a:xfrm>
            <a:off x="269616" y="1309732"/>
            <a:ext cx="3491348" cy="369332"/>
          </a:xfrm>
          <a:prstGeom prst="rect">
            <a:avLst/>
          </a:prstGeom>
          <a:noFill/>
        </p:spPr>
        <p:txBody>
          <a:bodyPr wrap="square" rtlCol="0">
            <a:spAutoFit/>
          </a:bodyPr>
          <a:lstStyle/>
          <a:p>
            <a:r>
              <a:rPr lang="fr-FR" dirty="0"/>
              <a:t>Du mini vers la Gateway:</a:t>
            </a:r>
          </a:p>
        </p:txBody>
      </p:sp>
      <p:sp>
        <p:nvSpPr>
          <p:cNvPr id="10" name="ZoneTexte 9">
            <a:extLst>
              <a:ext uri="{FF2B5EF4-FFF2-40B4-BE49-F238E27FC236}">
                <a16:creationId xmlns:a16="http://schemas.microsoft.com/office/drawing/2014/main" id="{8065DD95-335E-2949-8584-985A59B3990C}"/>
              </a:ext>
            </a:extLst>
          </p:cNvPr>
          <p:cNvSpPr txBox="1"/>
          <p:nvPr/>
        </p:nvSpPr>
        <p:spPr>
          <a:xfrm>
            <a:off x="269616" y="2137558"/>
            <a:ext cx="2924846" cy="3693319"/>
          </a:xfrm>
          <a:prstGeom prst="rect">
            <a:avLst/>
          </a:prstGeom>
          <a:noFill/>
        </p:spPr>
        <p:txBody>
          <a:bodyPr wrap="square" rtlCol="0">
            <a:spAutoFit/>
          </a:bodyPr>
          <a:lstStyle/>
          <a:p>
            <a:r>
              <a:rPr lang="fr-FR" dirty="0"/>
              <a:t>L’arduino mini reçoit les caractères un à un et les concatène dans une String via SoftwareSerial</a:t>
            </a:r>
          </a:p>
          <a:p>
            <a:r>
              <a:rPr lang="fr-FR" dirty="0"/>
              <a:t>Et dès que le mini reçoit le caractère ‘E’ il réinitialise la String et commence à concaténer les lettres, une fois la taille attendu atteinte on insère la String dans un tableau de Char </a:t>
            </a:r>
          </a:p>
        </p:txBody>
      </p:sp>
    </p:spTree>
    <p:extLst>
      <p:ext uri="{BB962C8B-B14F-4D97-AF65-F5344CB8AC3E}">
        <p14:creationId xmlns:p14="http://schemas.microsoft.com/office/powerpoint/2010/main" val="115050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EDDC75-FA01-4670-85DD-0D9360DEDF39}"/>
              </a:ext>
            </a:extLst>
          </p:cNvPr>
          <p:cNvSpPr>
            <a:spLocks noGrp="1"/>
          </p:cNvSpPr>
          <p:nvPr>
            <p:ph type="title"/>
          </p:nvPr>
        </p:nvSpPr>
        <p:spPr/>
        <p:txBody>
          <a:bodyPr/>
          <a:lstStyle/>
          <a:p>
            <a:r>
              <a:rPr lang="fr-FR" dirty="0"/>
              <a:t>CODE DU SYSTEME</a:t>
            </a:r>
          </a:p>
        </p:txBody>
      </p:sp>
      <p:sp>
        <p:nvSpPr>
          <p:cNvPr id="9" name="ZoneTexte 8">
            <a:extLst>
              <a:ext uri="{FF2B5EF4-FFF2-40B4-BE49-F238E27FC236}">
                <a16:creationId xmlns:a16="http://schemas.microsoft.com/office/drawing/2014/main" id="{FFE3F28F-B8D6-E247-AF8C-F71462A3CD18}"/>
              </a:ext>
            </a:extLst>
          </p:cNvPr>
          <p:cNvSpPr txBox="1"/>
          <p:nvPr/>
        </p:nvSpPr>
        <p:spPr>
          <a:xfrm>
            <a:off x="345257" y="1666840"/>
            <a:ext cx="3063834" cy="369332"/>
          </a:xfrm>
          <a:prstGeom prst="rect">
            <a:avLst/>
          </a:prstGeom>
          <a:noFill/>
        </p:spPr>
        <p:txBody>
          <a:bodyPr wrap="square" rtlCol="0">
            <a:spAutoFit/>
          </a:bodyPr>
          <a:lstStyle/>
          <a:p>
            <a:r>
              <a:rPr lang="fr-FR" dirty="0"/>
              <a:t>Du uno vers le mini:</a:t>
            </a:r>
          </a:p>
        </p:txBody>
      </p:sp>
      <p:pic>
        <p:nvPicPr>
          <p:cNvPr id="7" name="Espace réservé du contenu 6">
            <a:extLst>
              <a:ext uri="{FF2B5EF4-FFF2-40B4-BE49-F238E27FC236}">
                <a16:creationId xmlns:a16="http://schemas.microsoft.com/office/drawing/2014/main" id="{F0E50910-CE5D-9C4A-ABFA-3C8813667995}"/>
              </a:ext>
            </a:extLst>
          </p:cNvPr>
          <p:cNvPicPr>
            <a:picLocks noGrp="1" noChangeAspect="1"/>
          </p:cNvPicPr>
          <p:nvPr>
            <p:ph idx="1"/>
          </p:nvPr>
        </p:nvPicPr>
        <p:blipFill>
          <a:blip r:embed="rId2"/>
          <a:stretch>
            <a:fillRect/>
          </a:stretch>
        </p:blipFill>
        <p:spPr>
          <a:xfrm>
            <a:off x="4995319" y="1472540"/>
            <a:ext cx="5905182" cy="3524437"/>
          </a:xfrm>
        </p:spPr>
      </p:pic>
      <p:sp>
        <p:nvSpPr>
          <p:cNvPr id="8" name="ZoneTexte 7">
            <a:extLst>
              <a:ext uri="{FF2B5EF4-FFF2-40B4-BE49-F238E27FC236}">
                <a16:creationId xmlns:a16="http://schemas.microsoft.com/office/drawing/2014/main" id="{0CBE8024-319C-7D4A-9FC9-F793EE03F2F8}"/>
              </a:ext>
            </a:extLst>
          </p:cNvPr>
          <p:cNvSpPr txBox="1"/>
          <p:nvPr/>
        </p:nvSpPr>
        <p:spPr>
          <a:xfrm>
            <a:off x="326571" y="2219095"/>
            <a:ext cx="4239491" cy="2031325"/>
          </a:xfrm>
          <a:prstGeom prst="rect">
            <a:avLst/>
          </a:prstGeom>
          <a:noFill/>
        </p:spPr>
        <p:txBody>
          <a:bodyPr wrap="square" rtlCol="0">
            <a:spAutoFit/>
          </a:bodyPr>
          <a:lstStyle/>
          <a:p>
            <a:r>
              <a:rPr lang="fr-FR" dirty="0"/>
              <a:t>L’arduino Uno récupère les données du shield et les transfert, tout les données capté sont concaténés dans une chaîne de caractères qui ensuite est transmise lettres par lettres via TTL avec la librairie SoftwareSerial</a:t>
            </a:r>
          </a:p>
        </p:txBody>
      </p:sp>
    </p:spTree>
    <p:extLst>
      <p:ext uri="{BB962C8B-B14F-4D97-AF65-F5344CB8AC3E}">
        <p14:creationId xmlns:p14="http://schemas.microsoft.com/office/powerpoint/2010/main" val="66400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6F4B10-789B-814E-AD28-17C4126CEB60}"/>
              </a:ext>
            </a:extLst>
          </p:cNvPr>
          <p:cNvSpPr>
            <a:spLocks noGrp="1"/>
          </p:cNvSpPr>
          <p:nvPr>
            <p:ph type="title"/>
          </p:nvPr>
        </p:nvSpPr>
        <p:spPr/>
        <p:txBody>
          <a:bodyPr/>
          <a:lstStyle/>
          <a:p>
            <a:r>
              <a:rPr lang="fr-FR" dirty="0"/>
              <a:t>Nacelle et raccords </a:t>
            </a:r>
          </a:p>
        </p:txBody>
      </p:sp>
      <p:pic>
        <p:nvPicPr>
          <p:cNvPr id="7" name="Image 6">
            <a:extLst>
              <a:ext uri="{FF2B5EF4-FFF2-40B4-BE49-F238E27FC236}">
                <a16:creationId xmlns:a16="http://schemas.microsoft.com/office/drawing/2014/main" id="{48A81249-6B51-2C42-92DB-9531D8FA32E8}"/>
              </a:ext>
            </a:extLst>
          </p:cNvPr>
          <p:cNvPicPr>
            <a:picLocks noChangeAspect="1"/>
          </p:cNvPicPr>
          <p:nvPr/>
        </p:nvPicPr>
        <p:blipFill>
          <a:blip r:embed="rId2"/>
          <a:stretch>
            <a:fillRect/>
          </a:stretch>
        </p:blipFill>
        <p:spPr>
          <a:xfrm>
            <a:off x="3302228" y="1594332"/>
            <a:ext cx="4680469" cy="4680469"/>
          </a:xfrm>
          <a:prstGeom prst="rect">
            <a:avLst/>
          </a:prstGeom>
        </p:spPr>
      </p:pic>
      <p:pic>
        <p:nvPicPr>
          <p:cNvPr id="10" name="Espace réservé du contenu 4">
            <a:extLst>
              <a:ext uri="{FF2B5EF4-FFF2-40B4-BE49-F238E27FC236}">
                <a16:creationId xmlns:a16="http://schemas.microsoft.com/office/drawing/2014/main" id="{93215228-09C7-F64F-8E97-D779C51D19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68108" y="1623529"/>
            <a:ext cx="4548707" cy="4622073"/>
          </a:xfrm>
          <a:prstGeom prst="rect">
            <a:avLst/>
          </a:prstGeom>
        </p:spPr>
      </p:pic>
    </p:spTree>
    <p:extLst>
      <p:ext uri="{BB962C8B-B14F-4D97-AF65-F5344CB8AC3E}">
        <p14:creationId xmlns:p14="http://schemas.microsoft.com/office/powerpoint/2010/main" val="414189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6F4B10-789B-814E-AD28-17C4126CEB60}"/>
              </a:ext>
            </a:extLst>
          </p:cNvPr>
          <p:cNvSpPr>
            <a:spLocks noGrp="1"/>
          </p:cNvSpPr>
          <p:nvPr>
            <p:ph type="title"/>
          </p:nvPr>
        </p:nvSpPr>
        <p:spPr/>
        <p:txBody>
          <a:bodyPr/>
          <a:lstStyle/>
          <a:p>
            <a:r>
              <a:rPr lang="fr-FR" dirty="0"/>
              <a:t>Nacelle et raccords </a:t>
            </a:r>
          </a:p>
        </p:txBody>
      </p:sp>
      <mc:AlternateContent xmlns:mc="http://schemas.openxmlformats.org/markup-compatibility/2006">
        <mc:Choice xmlns:am3d="http://schemas.microsoft.com/office/drawing/2017/model3d" Requires="am3d">
          <p:graphicFrame>
            <p:nvGraphicFramePr>
              <p:cNvPr id="11" name="Espace réservé du contenu 10">
                <a:extLst>
                  <a:ext uri="{FF2B5EF4-FFF2-40B4-BE49-F238E27FC236}">
                    <a16:creationId xmlns:a16="http://schemas.microsoft.com/office/drawing/2014/main" id="{11589261-7522-7941-9534-FEFB3FB24C78}"/>
                  </a:ext>
                </a:extLst>
              </p:cNvPr>
              <p:cNvGraphicFramePr>
                <a:graphicFrameLocks noGrp="1" noChangeAspect="1"/>
              </p:cNvGraphicFramePr>
              <p:nvPr>
                <p:ph idx="1"/>
                <p:extLst>
                  <p:ext uri="{D42A27DB-BD31-4B8C-83A1-F6EECF244321}">
                    <p14:modId xmlns:p14="http://schemas.microsoft.com/office/powerpoint/2010/main" val="1468002245"/>
                  </p:ext>
                </p:extLst>
              </p:nvPr>
            </p:nvGraphicFramePr>
            <p:xfrm>
              <a:off x="984043" y="2779723"/>
              <a:ext cx="2345062" cy="3181680"/>
            </p:xfrm>
            <a:graphic>
              <a:graphicData uri="http://schemas.microsoft.com/office/drawing/2017/model3d">
                <am3d:model3d r:embed="rId2">
                  <am3d:spPr>
                    <a:xfrm>
                      <a:off x="0" y="0"/>
                      <a:ext cx="2345062" cy="3181680"/>
                    </a:xfrm>
                    <a:prstGeom prst="rect">
                      <a:avLst/>
                    </a:prstGeom>
                  </am3d:spPr>
                  <am3d:camera>
                    <am3d:pos x="0" y="0" z="75294765"/>
                    <am3d:up dx="0" dy="36000000" dz="0"/>
                    <am3d:lookAt x="0" y="0" z="0"/>
                    <am3d:perspective fov="2700000"/>
                  </am3d:camera>
                  <am3d:trans>
                    <am3d:meterPerModelUnit n="500000" d="1000000"/>
                    <am3d:preTrans dx="-18000000" dy="-13500000" dz="-18000000"/>
                    <am3d:scale>
                      <am3d:sx n="1000000" d="1000000"/>
                      <am3d:sy n="1000000" d="1000000"/>
                      <am3d:sz n="1000000" d="1000000"/>
                    </am3d:scale>
                    <am3d:rot ax="2956097" ay="139740" az="162090"/>
                    <am3d:postTrans dx="0" dy="0" dz="0"/>
                  </am3d:trans>
                  <am3d:raster rName="Office3DRenderer" rVer="16.0.8326">
                    <am3d:blip r:embed="rId3"/>
                  </am3d:raster>
                  <am3d:objViewport viewportSz="41957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Espace réservé du contenu 10">
                <a:extLst>
                  <a:ext uri="{FF2B5EF4-FFF2-40B4-BE49-F238E27FC236}">
                    <a16:creationId xmlns:a16="http://schemas.microsoft.com/office/drawing/2014/main" id="{11589261-7522-7941-9534-FEFB3FB24C78}"/>
                  </a:ext>
                </a:extLst>
              </p:cNvPr>
              <p:cNvPicPr>
                <a:picLocks noGrp="1" noRot="1" noChangeAspect="1" noMove="1" noResize="1" noEditPoints="1" noAdjustHandles="1" noChangeArrowheads="1" noChangeShapeType="1" noCrop="1"/>
              </p:cNvPicPr>
              <p:nvPr/>
            </p:nvPicPr>
            <p:blipFill>
              <a:blip r:embed="rId3"/>
              <a:stretch>
                <a:fillRect/>
              </a:stretch>
            </p:blipFill>
            <p:spPr>
              <a:xfrm>
                <a:off x="984043" y="2779723"/>
                <a:ext cx="2345062" cy="318168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Modèle 3D 11">
                <a:extLst>
                  <a:ext uri="{FF2B5EF4-FFF2-40B4-BE49-F238E27FC236}">
                    <a16:creationId xmlns:a16="http://schemas.microsoft.com/office/drawing/2014/main" id="{9E0598FE-9549-9F4A-82C9-1965C464F811}"/>
                  </a:ext>
                </a:extLst>
              </p:cNvPr>
              <p:cNvGraphicFramePr>
                <a:graphicFrameLocks noChangeAspect="1"/>
              </p:cNvGraphicFramePr>
              <p:nvPr>
                <p:extLst>
                  <p:ext uri="{D42A27DB-BD31-4B8C-83A1-F6EECF244321}">
                    <p14:modId xmlns:p14="http://schemas.microsoft.com/office/powerpoint/2010/main" val="1528555273"/>
                  </p:ext>
                </p:extLst>
              </p:nvPr>
            </p:nvGraphicFramePr>
            <p:xfrm>
              <a:off x="3118397" y="1239960"/>
              <a:ext cx="3362870" cy="4378075"/>
            </p:xfrm>
            <a:graphic>
              <a:graphicData uri="http://schemas.microsoft.com/office/drawing/2017/model3d">
                <am3d:model3d r:embed="rId4">
                  <am3d:spPr>
                    <a:xfrm>
                      <a:off x="0" y="0"/>
                      <a:ext cx="3362870" cy="4378075"/>
                    </a:xfrm>
                    <a:prstGeom prst="rect">
                      <a:avLst/>
                    </a:prstGeom>
                  </am3d:spPr>
                  <am3d:camera>
                    <am3d:pos x="0" y="0" z="57071532"/>
                    <am3d:up dx="0" dy="36000000" dz="0"/>
                    <am3d:lookAt x="0" y="0" z="0"/>
                    <am3d:perspective fov="2700000"/>
                  </am3d:camera>
                  <am3d:trans>
                    <am3d:meterPerModelUnit n="333333" d="1000000"/>
                    <am3d:preTrans dx="-12000000" dy="-3000000" dz="-6000000"/>
                    <am3d:scale>
                      <am3d:sx n="1000000" d="1000000"/>
                      <am3d:sy n="1000000" d="1000000"/>
                      <am3d:sz n="1000000" d="1000000"/>
                    </am3d:scale>
                    <am3d:rot ax="-4419792" ay="307290" az="-1016257"/>
                    <am3d:postTrans dx="0" dy="0" dz="0"/>
                  </am3d:trans>
                  <am3d:raster rName="Office3DRenderer" rVer="16.0.8326">
                    <am3d:blip r:embed="rId5"/>
                  </am3d:raster>
                  <am3d:objViewport viewportSz="54186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Modèle 3D 11">
                <a:extLst>
                  <a:ext uri="{FF2B5EF4-FFF2-40B4-BE49-F238E27FC236}">
                    <a16:creationId xmlns:a16="http://schemas.microsoft.com/office/drawing/2014/main" id="{9E0598FE-9549-9F4A-82C9-1965C464F811}"/>
                  </a:ext>
                </a:extLst>
              </p:cNvPr>
              <p:cNvPicPr>
                <a:picLocks noGrp="1" noRot="1" noChangeAspect="1" noMove="1" noResize="1" noEditPoints="1" noAdjustHandles="1" noChangeArrowheads="1" noChangeShapeType="1" noCrop="1"/>
              </p:cNvPicPr>
              <p:nvPr/>
            </p:nvPicPr>
            <p:blipFill>
              <a:blip r:embed="rId5"/>
              <a:stretch>
                <a:fillRect/>
              </a:stretch>
            </p:blipFill>
            <p:spPr>
              <a:xfrm>
                <a:off x="3118397" y="1239960"/>
                <a:ext cx="3362870" cy="437807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Modèle 3D 2">
                <a:extLst>
                  <a:ext uri="{FF2B5EF4-FFF2-40B4-BE49-F238E27FC236}">
                    <a16:creationId xmlns:a16="http://schemas.microsoft.com/office/drawing/2014/main" id="{80F0F8E0-94BB-FB4A-AB42-875978495C4B}"/>
                  </a:ext>
                </a:extLst>
              </p:cNvPr>
              <p:cNvGraphicFramePr>
                <a:graphicFrameLocks noChangeAspect="1"/>
              </p:cNvGraphicFramePr>
              <p:nvPr>
                <p:extLst>
                  <p:ext uri="{D42A27DB-BD31-4B8C-83A1-F6EECF244321}">
                    <p14:modId xmlns:p14="http://schemas.microsoft.com/office/powerpoint/2010/main" val="639755384"/>
                  </p:ext>
                </p:extLst>
              </p:nvPr>
            </p:nvGraphicFramePr>
            <p:xfrm>
              <a:off x="6623561" y="650809"/>
              <a:ext cx="5568439" cy="4804538"/>
            </p:xfrm>
            <a:graphic>
              <a:graphicData uri="http://schemas.microsoft.com/office/drawing/2017/model3d">
                <am3d:model3d r:embed="rId6">
                  <am3d:spPr>
                    <a:xfrm>
                      <a:off x="0" y="0"/>
                      <a:ext cx="5568439" cy="4804538"/>
                    </a:xfrm>
                    <a:prstGeom prst="rect">
                      <a:avLst/>
                    </a:prstGeom>
                  </am3d:spPr>
                  <am3d:camera>
                    <am3d:pos x="0" y="0" z="60879213"/>
                    <am3d:up dx="0" dy="36000000" dz="0"/>
                    <am3d:lookAt x="0" y="0" z="0"/>
                    <am3d:perspective fov="2700000"/>
                  </am3d:camera>
                  <am3d:trans>
                    <am3d:meterPerModelUnit n="150375" d="1000000"/>
                    <am3d:preTrans dx="-18270677" dy="-8390977" dz="-9473684"/>
                    <am3d:scale>
                      <am3d:sx n="1000000" d="1000000"/>
                      <am3d:sy n="1000000" d="1000000"/>
                      <am3d:sz n="1000000" d="1000000"/>
                    </am3d:scale>
                    <am3d:rot ax="9687621" ay="-3427403" az="-9856200"/>
                    <am3d:postTrans dx="0" dy="0" dz="0"/>
                  </am3d:trans>
                  <am3d:raster rName="Office3DRenderer" rVer="16.0.8326">
                    <am3d:blip r:embed="rId7"/>
                  </am3d:raster>
                  <am3d:objViewport viewportSz="85838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Modèle 3D 2">
                <a:extLst>
                  <a:ext uri="{FF2B5EF4-FFF2-40B4-BE49-F238E27FC236}">
                    <a16:creationId xmlns:a16="http://schemas.microsoft.com/office/drawing/2014/main" id="{80F0F8E0-94BB-FB4A-AB42-875978495C4B}"/>
                  </a:ext>
                </a:extLst>
              </p:cNvPr>
              <p:cNvPicPr>
                <a:picLocks noGrp="1" noRot="1" noChangeAspect="1" noMove="1" noResize="1" noEditPoints="1" noAdjustHandles="1" noChangeArrowheads="1" noChangeShapeType="1" noCrop="1"/>
              </p:cNvPicPr>
              <p:nvPr/>
            </p:nvPicPr>
            <p:blipFill>
              <a:blip r:embed="rId7"/>
              <a:stretch>
                <a:fillRect/>
              </a:stretch>
            </p:blipFill>
            <p:spPr>
              <a:xfrm>
                <a:off x="6623561" y="650809"/>
                <a:ext cx="5568439" cy="4804538"/>
              </a:xfrm>
              <a:prstGeom prst="rect">
                <a:avLst/>
              </a:prstGeom>
            </p:spPr>
          </p:pic>
        </mc:Fallback>
      </mc:AlternateContent>
    </p:spTree>
    <p:extLst>
      <p:ext uri="{BB962C8B-B14F-4D97-AF65-F5344CB8AC3E}">
        <p14:creationId xmlns:p14="http://schemas.microsoft.com/office/powerpoint/2010/main" val="317380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additive="sum">
                                        <p:cTn id="8" dur="1000" fill="hold"/>
                                        <p:tgtEl>
                                          <p:spTgt spid="11"/>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11"/>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11"/>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11"/>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60" presetClass="entr" presetSubtype="128"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additive="sum">
                                        <p:cTn id="17" dur="1000" fill="hold"/>
                                        <p:tgtEl>
                                          <p:spTgt spid="12"/>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18" dur="1000" fill="hold"/>
                                        <p:tgtEl>
                                          <p:spTgt spid="12"/>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9" dur="1000" fill="hold"/>
                                        <p:tgtEl>
                                          <p:spTgt spid="12"/>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0" dur="1000" fill="hold"/>
                                        <p:tgtEl>
                                          <p:spTgt spid="12"/>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21" fill="hold">
                      <p:stCondLst>
                        <p:cond delay="indefinite"/>
                      </p:stCondLst>
                      <p:childTnLst>
                        <p:par>
                          <p:cTn id="22" fill="hold">
                            <p:stCondLst>
                              <p:cond delay="0"/>
                            </p:stCondLst>
                            <p:childTnLst>
                              <p:par>
                                <p:cTn id="23" presetID="60" presetClass="entr" presetSubtype="12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additive="sum">
                                        <p:cTn id="26" dur="1000" fill="hold"/>
                                        <p:tgtEl>
                                          <p:spTgt spid="3"/>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27" dur="1000" fill="hold"/>
                                        <p:tgtEl>
                                          <p:spTgt spid="3"/>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8" dur="1000" fill="hold"/>
                                        <p:tgtEl>
                                          <p:spTgt spid="3"/>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9" dur="1000" fill="hold"/>
                                        <p:tgtEl>
                                          <p:spTgt spid="3"/>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D6BFAD-C2E6-3D41-8F95-0931442C6B5D}"/>
              </a:ext>
            </a:extLst>
          </p:cNvPr>
          <p:cNvSpPr>
            <a:spLocks noGrp="1"/>
          </p:cNvSpPr>
          <p:nvPr>
            <p:ph type="title"/>
          </p:nvPr>
        </p:nvSpPr>
        <p:spPr/>
        <p:txBody>
          <a:bodyPr/>
          <a:lstStyle/>
          <a:p>
            <a:r>
              <a:rPr lang="fr-FR" dirty="0"/>
              <a:t>Mise en fonctionnement du projet</a:t>
            </a:r>
          </a:p>
        </p:txBody>
      </p:sp>
      <p:pic>
        <p:nvPicPr>
          <p:cNvPr id="5" name="Espace réservé du contenu 4">
            <a:extLst>
              <a:ext uri="{FF2B5EF4-FFF2-40B4-BE49-F238E27FC236}">
                <a16:creationId xmlns:a16="http://schemas.microsoft.com/office/drawing/2014/main" id="{1F0974D0-590F-3948-B966-34DF2B4B71F4}"/>
              </a:ext>
            </a:extLst>
          </p:cNvPr>
          <p:cNvPicPr>
            <a:picLocks noGrp="1" noChangeAspect="1"/>
          </p:cNvPicPr>
          <p:nvPr>
            <p:ph idx="1"/>
          </p:nvPr>
        </p:nvPicPr>
        <p:blipFill>
          <a:blip r:embed="rId2"/>
          <a:stretch>
            <a:fillRect/>
          </a:stretch>
        </p:blipFill>
        <p:spPr>
          <a:xfrm>
            <a:off x="4679765" y="1475184"/>
            <a:ext cx="6316786" cy="4737590"/>
          </a:xfrm>
        </p:spPr>
      </p:pic>
      <p:sp>
        <p:nvSpPr>
          <p:cNvPr id="6" name="ZoneTexte 5">
            <a:extLst>
              <a:ext uri="{FF2B5EF4-FFF2-40B4-BE49-F238E27FC236}">
                <a16:creationId xmlns:a16="http://schemas.microsoft.com/office/drawing/2014/main" id="{4BD5270A-06B9-3347-BDA1-4D91CA2F11A6}"/>
              </a:ext>
            </a:extLst>
          </p:cNvPr>
          <p:cNvSpPr txBox="1"/>
          <p:nvPr/>
        </p:nvSpPr>
        <p:spPr>
          <a:xfrm>
            <a:off x="149629" y="1853248"/>
            <a:ext cx="4551246" cy="1477328"/>
          </a:xfrm>
          <a:prstGeom prst="rect">
            <a:avLst/>
          </a:prstGeom>
          <a:noFill/>
        </p:spPr>
        <p:txBody>
          <a:bodyPr wrap="none" rtlCol="0">
            <a:spAutoFit/>
          </a:bodyPr>
          <a:lstStyle/>
          <a:p>
            <a:r>
              <a:rPr lang="fr-FR" dirty="0"/>
              <a:t>La nacelle est autonome en énergie </a:t>
            </a:r>
          </a:p>
          <a:p>
            <a:r>
              <a:rPr lang="fr-FR" dirty="0"/>
              <a:t>elle arrive à être entièrement alimenté </a:t>
            </a:r>
          </a:p>
          <a:p>
            <a:r>
              <a:rPr lang="fr-FR" dirty="0"/>
              <a:t>par le panneau solaire en grande </a:t>
            </a:r>
          </a:p>
          <a:p>
            <a:r>
              <a:rPr lang="fr-FR" dirty="0"/>
              <a:t>Luminosité et est alimenté sur batterie </a:t>
            </a:r>
          </a:p>
          <a:p>
            <a:r>
              <a:rPr lang="fr-FR" dirty="0"/>
              <a:t>le reste du temps </a:t>
            </a:r>
          </a:p>
        </p:txBody>
      </p:sp>
    </p:spTree>
    <p:extLst>
      <p:ext uri="{BB962C8B-B14F-4D97-AF65-F5344CB8AC3E}">
        <p14:creationId xmlns:p14="http://schemas.microsoft.com/office/powerpoint/2010/main" val="213269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D91BF-D004-FE49-86F6-0D68432E4792}"/>
              </a:ext>
            </a:extLst>
          </p:cNvPr>
          <p:cNvSpPr>
            <a:spLocks noGrp="1"/>
          </p:cNvSpPr>
          <p:nvPr>
            <p:ph type="title"/>
          </p:nvPr>
        </p:nvSpPr>
        <p:spPr/>
        <p:txBody>
          <a:bodyPr/>
          <a:lstStyle/>
          <a:p>
            <a:r>
              <a:rPr lang="fr-FR" dirty="0"/>
              <a:t>Mise en fonctionnement du projet</a:t>
            </a:r>
          </a:p>
        </p:txBody>
      </p:sp>
      <p:sp>
        <p:nvSpPr>
          <p:cNvPr id="3" name="Espace réservé du contenu 2">
            <a:extLst>
              <a:ext uri="{FF2B5EF4-FFF2-40B4-BE49-F238E27FC236}">
                <a16:creationId xmlns:a16="http://schemas.microsoft.com/office/drawing/2014/main" id="{139F30FA-DA7F-F74D-9ADC-5A6F2FD03BEF}"/>
              </a:ext>
            </a:extLst>
          </p:cNvPr>
          <p:cNvSpPr>
            <a:spLocks noGrp="1"/>
          </p:cNvSpPr>
          <p:nvPr>
            <p:ph idx="1"/>
          </p:nvPr>
        </p:nvSpPr>
        <p:spPr/>
        <p:txBody>
          <a:bodyPr/>
          <a:lstStyle/>
          <a:p>
            <a:endParaRPr lang="fr-FR" dirty="0"/>
          </a:p>
        </p:txBody>
      </p:sp>
      <p:sp>
        <p:nvSpPr>
          <p:cNvPr id="4" name="ZoneTexte 3">
            <a:extLst>
              <a:ext uri="{FF2B5EF4-FFF2-40B4-BE49-F238E27FC236}">
                <a16:creationId xmlns:a16="http://schemas.microsoft.com/office/drawing/2014/main" id="{4C44E51A-197D-F946-A2CA-FCEBC9C6F415}"/>
              </a:ext>
            </a:extLst>
          </p:cNvPr>
          <p:cNvSpPr txBox="1"/>
          <p:nvPr/>
        </p:nvSpPr>
        <p:spPr>
          <a:xfrm>
            <a:off x="475013" y="1583751"/>
            <a:ext cx="962123" cy="369332"/>
          </a:xfrm>
          <a:prstGeom prst="rect">
            <a:avLst/>
          </a:prstGeom>
          <a:noFill/>
        </p:spPr>
        <p:txBody>
          <a:bodyPr wrap="none" rtlCol="0">
            <a:spAutoFit/>
          </a:bodyPr>
          <a:lstStyle/>
          <a:p>
            <a:r>
              <a:rPr lang="fr-FR" dirty="0"/>
              <a:t>Twitter:</a:t>
            </a:r>
          </a:p>
        </p:txBody>
      </p:sp>
    </p:spTree>
    <p:extLst>
      <p:ext uri="{BB962C8B-B14F-4D97-AF65-F5344CB8AC3E}">
        <p14:creationId xmlns:p14="http://schemas.microsoft.com/office/powerpoint/2010/main" val="3296522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AAC494-F096-F542-8EBF-C7D04DE5C717}"/>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9EE682C5-019D-A143-940C-0EC93610E6D0}"/>
              </a:ext>
            </a:extLst>
          </p:cNvPr>
          <p:cNvSpPr>
            <a:spLocks noGrp="1"/>
          </p:cNvSpPr>
          <p:nvPr>
            <p:ph idx="1"/>
          </p:nvPr>
        </p:nvSpPr>
        <p:spPr/>
        <p:txBody>
          <a:bodyPr/>
          <a:lstStyle/>
          <a:p>
            <a:pPr marL="0" indent="0">
              <a:buNone/>
            </a:pPr>
            <a:endParaRPr lang="fr-FR" dirty="0"/>
          </a:p>
        </p:txBody>
      </p:sp>
    </p:spTree>
    <p:extLst>
      <p:ext uri="{BB962C8B-B14F-4D97-AF65-F5344CB8AC3E}">
        <p14:creationId xmlns:p14="http://schemas.microsoft.com/office/powerpoint/2010/main" val="141386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BB3AA1-35AA-4C71-8069-5FAB12703749}"/>
              </a:ext>
            </a:extLst>
          </p:cNvPr>
          <p:cNvSpPr>
            <a:spLocks noGrp="1"/>
          </p:cNvSpPr>
          <p:nvPr>
            <p:ph type="title"/>
          </p:nvPr>
        </p:nvSpPr>
        <p:spPr/>
        <p:txBody>
          <a:bodyPr/>
          <a:lstStyle/>
          <a:p>
            <a:pPr algn="ctr"/>
            <a:r>
              <a:rPr lang="fr-FR" sz="5400" dirty="0"/>
              <a:t>Sommaire</a:t>
            </a:r>
          </a:p>
        </p:txBody>
      </p:sp>
      <p:sp>
        <p:nvSpPr>
          <p:cNvPr id="3" name="Espace réservé du contenu 2">
            <a:extLst>
              <a:ext uri="{FF2B5EF4-FFF2-40B4-BE49-F238E27FC236}">
                <a16:creationId xmlns:a16="http://schemas.microsoft.com/office/drawing/2014/main" id="{09E46633-193E-494C-9CC9-34DD36DDD2BB}"/>
              </a:ext>
            </a:extLst>
          </p:cNvPr>
          <p:cNvSpPr>
            <a:spLocks noGrp="1"/>
          </p:cNvSpPr>
          <p:nvPr>
            <p:ph idx="1"/>
          </p:nvPr>
        </p:nvSpPr>
        <p:spPr/>
        <p:txBody>
          <a:bodyPr>
            <a:normAutofit/>
          </a:bodyPr>
          <a:lstStyle/>
          <a:p>
            <a:pPr marL="742950" indent="-742950">
              <a:buFont typeface="+mj-lt"/>
              <a:buAutoNum type="arabicPeriod"/>
            </a:pPr>
            <a:r>
              <a:rPr lang="fr-FR" sz="3600" dirty="0"/>
              <a:t>Présentation du projet</a:t>
            </a:r>
          </a:p>
          <a:p>
            <a:pPr marL="742950" indent="-742950">
              <a:buFont typeface="+mj-lt"/>
              <a:buAutoNum type="arabicPeriod"/>
            </a:pPr>
            <a:r>
              <a:rPr lang="fr-FR" sz="3600" dirty="0"/>
              <a:t>Quels sont nos objectifs</a:t>
            </a:r>
          </a:p>
          <a:p>
            <a:pPr marL="742950" indent="-742950">
              <a:buFont typeface="+mj-lt"/>
              <a:buAutoNum type="arabicPeriod"/>
            </a:pPr>
            <a:r>
              <a:rPr lang="fr-FR" sz="3600" dirty="0"/>
              <a:t>Planning du travail</a:t>
            </a:r>
          </a:p>
          <a:p>
            <a:pPr marL="742950" indent="-742950">
              <a:buFont typeface="+mj-lt"/>
              <a:buAutoNum type="arabicPeriod"/>
            </a:pPr>
            <a:r>
              <a:rPr lang="fr-FR" sz="3600" dirty="0"/>
              <a:t>Répartition du travail</a:t>
            </a:r>
          </a:p>
          <a:p>
            <a:pPr marL="742950" indent="-742950">
              <a:buFont typeface="+mj-lt"/>
              <a:buAutoNum type="arabicPeriod"/>
            </a:pPr>
            <a:endParaRPr lang="fr-FR" sz="3600" dirty="0"/>
          </a:p>
        </p:txBody>
      </p:sp>
    </p:spTree>
    <p:extLst>
      <p:ext uri="{BB962C8B-B14F-4D97-AF65-F5344CB8AC3E}">
        <p14:creationId xmlns:p14="http://schemas.microsoft.com/office/powerpoint/2010/main" val="396966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EDDC75-FA01-4670-85DD-0D9360DEDF39}"/>
              </a:ext>
            </a:extLst>
          </p:cNvPr>
          <p:cNvSpPr>
            <a:spLocks noGrp="1"/>
          </p:cNvSpPr>
          <p:nvPr>
            <p:ph type="title"/>
          </p:nvPr>
        </p:nvSpPr>
        <p:spPr/>
        <p:txBody>
          <a:bodyPr/>
          <a:lstStyle/>
          <a:p>
            <a:r>
              <a:rPr lang="fr-FR" dirty="0"/>
              <a:t>Présentation du projet </a:t>
            </a:r>
          </a:p>
        </p:txBody>
      </p:sp>
      <p:sp>
        <p:nvSpPr>
          <p:cNvPr id="3" name="Espace réservé du contenu 2">
            <a:extLst>
              <a:ext uri="{FF2B5EF4-FFF2-40B4-BE49-F238E27FC236}">
                <a16:creationId xmlns:a16="http://schemas.microsoft.com/office/drawing/2014/main" id="{76EBCE99-093B-49B6-9F5A-9EE9E4349739}"/>
              </a:ext>
            </a:extLst>
          </p:cNvPr>
          <p:cNvSpPr>
            <a:spLocks noGrp="1"/>
          </p:cNvSpPr>
          <p:nvPr>
            <p:ph idx="1"/>
          </p:nvPr>
        </p:nvSpPr>
        <p:spPr>
          <a:xfrm>
            <a:off x="1350689" y="2884191"/>
            <a:ext cx="8946541" cy="1267185"/>
          </a:xfrm>
        </p:spPr>
        <p:txBody>
          <a:bodyPr/>
          <a:lstStyle/>
          <a:p>
            <a:pPr marL="0" indent="0" algn="ctr">
              <a:buNone/>
            </a:pPr>
            <a:r>
              <a:rPr lang="fr-FR" dirty="0"/>
              <a:t>Le projet consiste à lancer un ballon météo qui embarquera un dispositif permettant de récupérer des données météorologique et de les transmettre via le protocole </a:t>
            </a:r>
            <a:r>
              <a:rPr lang="fr-FR" dirty="0" err="1"/>
              <a:t>LoRaWAN</a:t>
            </a:r>
            <a:r>
              <a:rPr lang="fr-FR" dirty="0"/>
              <a:t> à un serveur d’application  </a:t>
            </a:r>
          </a:p>
        </p:txBody>
      </p:sp>
      <p:sp>
        <p:nvSpPr>
          <p:cNvPr id="4" name="ZoneTexte 3"/>
          <p:cNvSpPr txBox="1"/>
          <p:nvPr/>
        </p:nvSpPr>
        <p:spPr>
          <a:xfrm>
            <a:off x="3364992" y="4151376"/>
            <a:ext cx="8358702" cy="369332"/>
          </a:xfrm>
          <a:prstGeom prst="rect">
            <a:avLst/>
          </a:prstGeom>
          <a:noFill/>
        </p:spPr>
        <p:txBody>
          <a:bodyPr wrap="square" rtlCol="0">
            <a:spAutoFit/>
          </a:bodyPr>
          <a:lstStyle/>
          <a:p>
            <a:r>
              <a:rPr lang="fr-FR" dirty="0">
                <a:hlinkClick r:id="rId2"/>
              </a:rPr>
              <a:t>https://github.com/MonsieurCo/Projet_CSF</a:t>
            </a:r>
            <a:endParaRPr lang="fr-FR" dirty="0"/>
          </a:p>
        </p:txBody>
      </p:sp>
      <p:sp>
        <p:nvSpPr>
          <p:cNvPr id="5" name="ZoneTexte 4">
            <a:extLst>
              <a:ext uri="{FF2B5EF4-FFF2-40B4-BE49-F238E27FC236}">
                <a16:creationId xmlns:a16="http://schemas.microsoft.com/office/drawing/2014/main" id="{0C15EB74-7BE5-9149-83BD-9E0CA4C92530}"/>
              </a:ext>
            </a:extLst>
          </p:cNvPr>
          <p:cNvSpPr txBox="1"/>
          <p:nvPr/>
        </p:nvSpPr>
        <p:spPr>
          <a:xfrm>
            <a:off x="3854509" y="4812987"/>
            <a:ext cx="3938899" cy="369332"/>
          </a:xfrm>
          <a:prstGeom prst="rect">
            <a:avLst/>
          </a:prstGeom>
          <a:noFill/>
        </p:spPr>
        <p:txBody>
          <a:bodyPr wrap="none" rtlCol="0">
            <a:spAutoFit/>
          </a:bodyPr>
          <a:lstStyle/>
          <a:p>
            <a:r>
              <a:rPr lang="fr-FR" dirty="0">
                <a:hlinkClick r:id="rId3"/>
              </a:rPr>
              <a:t>https://twitter.com/MeteoValrose</a:t>
            </a:r>
            <a:endParaRPr lang="fr-FR" dirty="0"/>
          </a:p>
        </p:txBody>
      </p:sp>
    </p:spTree>
    <p:extLst>
      <p:ext uri="{BB962C8B-B14F-4D97-AF65-F5344CB8AC3E}">
        <p14:creationId xmlns:p14="http://schemas.microsoft.com/office/powerpoint/2010/main" val="1859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A0330B-40DD-4810-AE1C-E02D89006FC2}"/>
              </a:ext>
            </a:extLst>
          </p:cNvPr>
          <p:cNvSpPr>
            <a:spLocks noGrp="1"/>
          </p:cNvSpPr>
          <p:nvPr>
            <p:ph type="title"/>
          </p:nvPr>
        </p:nvSpPr>
        <p:spPr/>
        <p:txBody>
          <a:bodyPr/>
          <a:lstStyle/>
          <a:p>
            <a:r>
              <a:rPr lang="fr-FR" dirty="0"/>
              <a:t>Quels sont nos objectifs ?</a:t>
            </a:r>
          </a:p>
        </p:txBody>
      </p:sp>
      <p:sp>
        <p:nvSpPr>
          <p:cNvPr id="3" name="Espace réservé du contenu 2">
            <a:extLst>
              <a:ext uri="{FF2B5EF4-FFF2-40B4-BE49-F238E27FC236}">
                <a16:creationId xmlns:a16="http://schemas.microsoft.com/office/drawing/2014/main" id="{A7C2B056-D511-4F3A-8BE4-B39B68D5BB20}"/>
              </a:ext>
            </a:extLst>
          </p:cNvPr>
          <p:cNvSpPr>
            <a:spLocks noGrp="1"/>
          </p:cNvSpPr>
          <p:nvPr>
            <p:ph idx="1"/>
          </p:nvPr>
        </p:nvSpPr>
        <p:spPr/>
        <p:txBody>
          <a:bodyPr/>
          <a:lstStyle/>
          <a:p>
            <a:r>
              <a:rPr lang="fr-FR" dirty="0"/>
              <a:t>Un système embarqué de poids réduit </a:t>
            </a:r>
          </a:p>
          <a:p>
            <a:r>
              <a:rPr lang="fr-FR" dirty="0"/>
              <a:t>Gestion de l’alimentation et apports en énergie</a:t>
            </a:r>
          </a:p>
          <a:p>
            <a:r>
              <a:rPr lang="fr-FR" dirty="0"/>
              <a:t>Utilisation des données récolté par le système  </a:t>
            </a:r>
          </a:p>
          <a:p>
            <a:endParaRPr lang="fr-FR" dirty="0"/>
          </a:p>
        </p:txBody>
      </p:sp>
    </p:spTree>
    <p:extLst>
      <p:ext uri="{BB962C8B-B14F-4D97-AF65-F5344CB8AC3E}">
        <p14:creationId xmlns:p14="http://schemas.microsoft.com/office/powerpoint/2010/main" val="191199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E92176-05D7-4878-967B-433628B2F204}"/>
              </a:ext>
            </a:extLst>
          </p:cNvPr>
          <p:cNvSpPr>
            <a:spLocks noGrp="1"/>
          </p:cNvSpPr>
          <p:nvPr>
            <p:ph type="title"/>
          </p:nvPr>
        </p:nvSpPr>
        <p:spPr/>
        <p:txBody>
          <a:bodyPr/>
          <a:lstStyle/>
          <a:p>
            <a:r>
              <a:rPr lang="fr-FR" dirty="0"/>
              <a:t>Planning du travail</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8809" y="1289050"/>
            <a:ext cx="9382125" cy="5133975"/>
          </a:xfrm>
          <a:prstGeom prst="rect">
            <a:avLst/>
          </a:prstGeom>
        </p:spPr>
      </p:pic>
    </p:spTree>
    <p:extLst>
      <p:ext uri="{BB962C8B-B14F-4D97-AF65-F5344CB8AC3E}">
        <p14:creationId xmlns:p14="http://schemas.microsoft.com/office/powerpoint/2010/main" val="319485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E92176-05D7-4878-967B-433628B2F204}"/>
              </a:ext>
            </a:extLst>
          </p:cNvPr>
          <p:cNvSpPr>
            <a:spLocks noGrp="1"/>
          </p:cNvSpPr>
          <p:nvPr>
            <p:ph type="title"/>
          </p:nvPr>
        </p:nvSpPr>
        <p:spPr/>
        <p:txBody>
          <a:bodyPr/>
          <a:lstStyle/>
          <a:p>
            <a:r>
              <a:rPr lang="fr-FR" dirty="0"/>
              <a:t>Planning du travail</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5615" y="1407145"/>
            <a:ext cx="9267500" cy="5066108"/>
          </a:xfrm>
        </p:spPr>
      </p:pic>
    </p:spTree>
    <p:extLst>
      <p:ext uri="{BB962C8B-B14F-4D97-AF65-F5344CB8AC3E}">
        <p14:creationId xmlns:p14="http://schemas.microsoft.com/office/powerpoint/2010/main" val="1475487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E92176-05D7-4878-967B-433628B2F204}"/>
              </a:ext>
            </a:extLst>
          </p:cNvPr>
          <p:cNvSpPr>
            <a:spLocks noGrp="1"/>
          </p:cNvSpPr>
          <p:nvPr>
            <p:ph type="title"/>
          </p:nvPr>
        </p:nvSpPr>
        <p:spPr/>
        <p:txBody>
          <a:bodyPr/>
          <a:lstStyle/>
          <a:p>
            <a:r>
              <a:rPr lang="fr-FR" dirty="0"/>
              <a:t>Planning du travail</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2248525"/>
            <a:ext cx="10428593" cy="3462081"/>
          </a:xfrm>
        </p:spPr>
      </p:pic>
    </p:spTree>
    <p:extLst>
      <p:ext uri="{BB962C8B-B14F-4D97-AF65-F5344CB8AC3E}">
        <p14:creationId xmlns:p14="http://schemas.microsoft.com/office/powerpoint/2010/main" val="64445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8DFBD5-2E68-4F5F-B291-4D6060674A26}"/>
              </a:ext>
            </a:extLst>
          </p:cNvPr>
          <p:cNvSpPr>
            <a:spLocks noGrp="1"/>
          </p:cNvSpPr>
          <p:nvPr>
            <p:ph type="title"/>
          </p:nvPr>
        </p:nvSpPr>
        <p:spPr/>
        <p:txBody>
          <a:bodyPr/>
          <a:lstStyle/>
          <a:p>
            <a:r>
              <a:rPr lang="fr-FR" dirty="0"/>
              <a:t>Répartition du travail</a:t>
            </a:r>
          </a:p>
        </p:txBody>
      </p:sp>
      <p:pic>
        <p:nvPicPr>
          <p:cNvPr id="7" name="Espace réservé du contenu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3427" y="2052638"/>
            <a:ext cx="7006922" cy="4195762"/>
          </a:xfrm>
        </p:spPr>
      </p:pic>
    </p:spTree>
    <p:extLst>
      <p:ext uri="{BB962C8B-B14F-4D97-AF65-F5344CB8AC3E}">
        <p14:creationId xmlns:p14="http://schemas.microsoft.com/office/powerpoint/2010/main" val="108863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EDDC75-FA01-4670-85DD-0D9360DEDF39}"/>
              </a:ext>
            </a:extLst>
          </p:cNvPr>
          <p:cNvSpPr>
            <a:spLocks noGrp="1"/>
          </p:cNvSpPr>
          <p:nvPr>
            <p:ph type="title"/>
          </p:nvPr>
        </p:nvSpPr>
        <p:spPr/>
        <p:txBody>
          <a:bodyPr/>
          <a:lstStyle/>
          <a:p>
            <a:r>
              <a:rPr lang="fr-FR" dirty="0"/>
              <a:t>Présentation du projet </a:t>
            </a:r>
          </a:p>
        </p:txBody>
      </p:sp>
      <p:sp>
        <p:nvSpPr>
          <p:cNvPr id="8" name="ZoneTexte 7">
            <a:extLst>
              <a:ext uri="{FF2B5EF4-FFF2-40B4-BE49-F238E27FC236}">
                <a16:creationId xmlns:a16="http://schemas.microsoft.com/office/drawing/2014/main" id="{15821D4A-07E0-BB47-97F4-16DB276E97B9}"/>
              </a:ext>
            </a:extLst>
          </p:cNvPr>
          <p:cNvSpPr txBox="1"/>
          <p:nvPr/>
        </p:nvSpPr>
        <p:spPr>
          <a:xfrm>
            <a:off x="955769" y="1483916"/>
            <a:ext cx="2663851" cy="369332"/>
          </a:xfrm>
          <a:prstGeom prst="rect">
            <a:avLst/>
          </a:prstGeom>
          <a:noFill/>
        </p:spPr>
        <p:txBody>
          <a:bodyPr wrap="square" rtlCol="0">
            <a:spAutoFit/>
          </a:bodyPr>
          <a:lstStyle/>
          <a:p>
            <a:r>
              <a:rPr lang="fr-FR" dirty="0"/>
              <a:t>Schéma câblage </a:t>
            </a:r>
          </a:p>
        </p:txBody>
      </p:sp>
      <p:pic>
        <p:nvPicPr>
          <p:cNvPr id="11" name="Espace réservé du contenu 10">
            <a:extLst>
              <a:ext uri="{FF2B5EF4-FFF2-40B4-BE49-F238E27FC236}">
                <a16:creationId xmlns:a16="http://schemas.microsoft.com/office/drawing/2014/main" id="{47888453-06AF-D142-B80E-6E5F287AFD66}"/>
              </a:ext>
            </a:extLst>
          </p:cNvPr>
          <p:cNvPicPr>
            <a:picLocks noGrp="1" noChangeAspect="1"/>
          </p:cNvPicPr>
          <p:nvPr>
            <p:ph idx="1"/>
          </p:nvPr>
        </p:nvPicPr>
        <p:blipFill>
          <a:blip r:embed="rId2"/>
          <a:stretch>
            <a:fillRect/>
          </a:stretch>
        </p:blipFill>
        <p:spPr>
          <a:xfrm>
            <a:off x="3497617" y="1560026"/>
            <a:ext cx="6062020" cy="4808932"/>
          </a:xfrm>
          <a:prstGeom prst="rect">
            <a:avLst/>
          </a:prstGeom>
        </p:spPr>
      </p:pic>
      <p:sp>
        <p:nvSpPr>
          <p:cNvPr id="12" name="ZoneTexte 11">
            <a:extLst>
              <a:ext uri="{FF2B5EF4-FFF2-40B4-BE49-F238E27FC236}">
                <a16:creationId xmlns:a16="http://schemas.microsoft.com/office/drawing/2014/main" id="{655C8C9A-FBE1-A245-A6B1-3B8D98D8BB22}"/>
              </a:ext>
            </a:extLst>
          </p:cNvPr>
          <p:cNvSpPr txBox="1"/>
          <p:nvPr/>
        </p:nvSpPr>
        <p:spPr>
          <a:xfrm>
            <a:off x="9736667" y="6245847"/>
            <a:ext cx="1435638" cy="246221"/>
          </a:xfrm>
          <a:prstGeom prst="rect">
            <a:avLst/>
          </a:prstGeom>
          <a:noFill/>
        </p:spPr>
        <p:txBody>
          <a:bodyPr wrap="square" rtlCol="0">
            <a:spAutoFit/>
          </a:bodyPr>
          <a:lstStyle/>
          <a:p>
            <a:r>
              <a:rPr lang="fr-FR" sz="1000" dirty="0"/>
              <a:t>Fait avec </a:t>
            </a:r>
            <a:r>
              <a:rPr lang="fr-FR" sz="1000" dirty="0" err="1"/>
              <a:t>fritzing</a:t>
            </a:r>
            <a:endParaRPr lang="fr-FR" sz="1000" dirty="0"/>
          </a:p>
        </p:txBody>
      </p:sp>
    </p:spTree>
    <p:extLst>
      <p:ext uri="{BB962C8B-B14F-4D97-AF65-F5344CB8AC3E}">
        <p14:creationId xmlns:p14="http://schemas.microsoft.com/office/powerpoint/2010/main" val="59436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408</TotalTime>
  <Words>273</Words>
  <Application>Microsoft Macintosh PowerPoint</Application>
  <PresentationFormat>Grand écran</PresentationFormat>
  <Paragraphs>40</Paragraphs>
  <Slides>16</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16</vt:i4>
      </vt:variant>
    </vt:vector>
  </HeadingPairs>
  <TitlesOfParts>
    <vt:vector size="20" baseType="lpstr">
      <vt:lpstr>Arial</vt:lpstr>
      <vt:lpstr>Century Gothic</vt:lpstr>
      <vt:lpstr>Wingdings 3</vt:lpstr>
      <vt:lpstr>Ion</vt:lpstr>
      <vt:lpstr>Projet Ballon Météo</vt:lpstr>
      <vt:lpstr>Sommaire</vt:lpstr>
      <vt:lpstr>Présentation du projet </vt:lpstr>
      <vt:lpstr>Quels sont nos objectifs ?</vt:lpstr>
      <vt:lpstr>Planning du travail</vt:lpstr>
      <vt:lpstr>Planning du travail</vt:lpstr>
      <vt:lpstr>Planning du travail</vt:lpstr>
      <vt:lpstr>Répartition du travail</vt:lpstr>
      <vt:lpstr>Présentation du projet </vt:lpstr>
      <vt:lpstr>CODE DU SYSTEME</vt:lpstr>
      <vt:lpstr>CODE DU SYSTEME</vt:lpstr>
      <vt:lpstr>Nacelle et raccords </vt:lpstr>
      <vt:lpstr>Nacelle et raccords </vt:lpstr>
      <vt:lpstr>Mise en fonctionnement du projet</vt:lpstr>
      <vt:lpstr>Mise en fonctionnement du projet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Ballon Météo</dc:title>
  <dc:creator>Yann Brault</dc:creator>
  <cp:lastModifiedBy>Antoine Cousson</cp:lastModifiedBy>
  <cp:revision>28</cp:revision>
  <dcterms:created xsi:type="dcterms:W3CDTF">2019-04-05T11:12:43Z</dcterms:created>
  <dcterms:modified xsi:type="dcterms:W3CDTF">2019-05-03T11:49:54Z</dcterms:modified>
</cp:coreProperties>
</file>